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handoutMasterIdLst>
    <p:handoutMasterId r:id="rId32"/>
  </p:handoutMasterIdLst>
  <p:sldIdLst>
    <p:sldId id="271" r:id="rId2"/>
    <p:sldId id="272" r:id="rId3"/>
    <p:sldId id="321" r:id="rId4"/>
    <p:sldId id="317" r:id="rId5"/>
    <p:sldId id="309" r:id="rId6"/>
    <p:sldId id="310" r:id="rId7"/>
    <p:sldId id="287" r:id="rId8"/>
    <p:sldId id="304" r:id="rId9"/>
    <p:sldId id="318" r:id="rId10"/>
    <p:sldId id="299" r:id="rId11"/>
    <p:sldId id="338" r:id="rId12"/>
    <p:sldId id="339" r:id="rId13"/>
    <p:sldId id="278" r:id="rId14"/>
    <p:sldId id="316" r:id="rId15"/>
    <p:sldId id="312" r:id="rId16"/>
    <p:sldId id="334" r:id="rId17"/>
    <p:sldId id="335" r:id="rId18"/>
    <p:sldId id="342" r:id="rId19"/>
    <p:sldId id="343" r:id="rId20"/>
    <p:sldId id="341" r:id="rId21"/>
    <p:sldId id="337" r:id="rId22"/>
    <p:sldId id="336" r:id="rId23"/>
    <p:sldId id="279" r:id="rId24"/>
    <p:sldId id="330" r:id="rId25"/>
    <p:sldId id="332" r:id="rId26"/>
    <p:sldId id="333" r:id="rId27"/>
    <p:sldId id="329" r:id="rId28"/>
    <p:sldId id="327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600"/>
    <a:srgbClr val="A6F173"/>
    <a:srgbClr val="7E8289"/>
    <a:srgbClr val="21242C"/>
    <a:srgbClr val="00BFF3"/>
    <a:srgbClr val="95BC47"/>
    <a:srgbClr val="7A9D34"/>
    <a:srgbClr val="95BC46"/>
    <a:srgbClr val="E76719"/>
    <a:srgbClr val="C1DD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2540" autoAdjust="0"/>
  </p:normalViewPr>
  <p:slideViewPr>
    <p:cSldViewPr snapToGrid="0">
      <p:cViewPr varScale="1">
        <p:scale>
          <a:sx n="102" d="100"/>
          <a:sy n="102" d="100"/>
        </p:scale>
        <p:origin x="-20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50"/>
    </p:cViewPr>
  </p:sorter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B07BA-D921-4E22-9C17-0AC7A292468C}" type="datetimeFigureOut">
              <a:rPr lang="en-US" smtClean="0"/>
              <a:t>5/8/2014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0A5F6-6175-4418-9287-2DF72A70C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Представяне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Директор, Обучение и Развитие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„Телерик“ АД - водеща софтуерна компания с над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служители в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държави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„Академията на Телерик“ - образователна инициатива за безплатно софтуерно обучение на деца, ученици и студенти.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„Академията на Телерик“ е наша социална кауза, с която е ангажиран целият екип на компанията – от софтуерните специалисти, които ежегодно участват про боно като гост-лектори, до изпълнителните директори на „Телерик“ АД, както и местни преподаватели от цялата страна. </a:t>
            </a:r>
          </a:p>
          <a:p>
            <a:pPr lvl="0"/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Целта на образователнитe инициативи е да предостави качествено обучение на всички мотивирани и будни млади хора. – Инвестиция в бъдещето на тези деца, която наистина си заслужава.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Обучението  допълва и разширява предлаганото в училищата и висшите учебни заведения образование. Осигуряваме им достъп до съвременни курсове по програмиране от световно ниво.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защо?</a:t>
            </a:r>
          </a:p>
          <a:p>
            <a:endParaRPr lang="bg-BG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18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 по програмиране, насочено към гимназиалните ученици от цялата страна. </a:t>
            </a:r>
          </a:p>
          <a:p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цели да развива състезателните умения на ученици и студенти от цяла България, като ги подготвя за официални турнири и олимпиади по информатика от национално и международно ниво. Ние обучаваме безплатно любителите на състезателното програмиране и информатиката 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9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Системна подготовка на над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любителите на състезателното програмиране в ежемесечните ни срещи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9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Програмирането се превръща в умение, също толкова необходимо, колкото владеенето на чужд език. Познаването на основните софтуерни принципи и езици за програмиране ще бъде предимство за младото поколение, което тепърва навлиза на трудовия пазар</a:t>
            </a:r>
          </a:p>
          <a:p>
            <a:pPr lvl="0"/>
            <a:endParaRPr lang="bg-BG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Мобилните и уеб приложения са стават неизменна част от всеки аспект от живота ни. Компютрите, таблетите и мобилните телефони са вече навсякъде около нас. Проучвания показват, че тенденцията ще продължи да се засилва през идните години.</a:t>
            </a:r>
            <a:endParaRPr lang="bg-BG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Движещата сила за иновации - софтуерната индустрия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Софтуерните специалисти до голяма степен диктуват новите тенденции в технологиите днес.Те моделират света като създават иновациите.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Същевременно: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Липса на квалифицирани кадри в софтуерната индустрия (както в България, така и в глобален мащаб).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Прогнозиран недостиг на над 20 000 специалисти в страната през 2015 г.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Европа се очакват над 700 000 незаети места в сферата на ИТ. </a:t>
            </a: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 секторът е един от най-бързо развиващите се.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19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	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02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„Академията на Телерик“ </a:t>
            </a:r>
          </a:p>
          <a:p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Днес инициативата „Академията на Телерик“ организира курсове за всички възрасти,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разпределени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4 основни направления: „Софтуерна академия на Телерик“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„Училищна“ и „Алго“ академии и „Детски академии“ по програмиране </a:t>
            </a:r>
          </a:p>
          <a:p>
            <a:endParaRPr lang="bg-BG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„Софтуерна академия на Телерик“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едногодишна програма за обучение на начинаещи софтуерни специалисти. Инициативата „Академията на Телерик“ разполага с богат архив от курсове български език, над 12 хил. регистрирани участници присъствено и онлайн и повече от 1600 видео лекции, гледани над 1.4 милиона пъти.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3636E-7E43-4AC8-952A-E8A3EEBC67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7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Безплатно обучение по програмиране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58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Училищната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академия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софтуер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</a:t>
            </a: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насочена към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гимназиални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ученици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Учебната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фокусира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върху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впечатляващи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уеб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сайтове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Учениците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науча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създават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най-използваните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мобилни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Курсовете целят да популяризират професията софтуерен инженер сред най-младите.</a:t>
            </a:r>
            <a:b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0A5F6-6175-4418-9287-2DF72A70CD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rot="2700000">
            <a:off x="6054030" y="3000521"/>
            <a:ext cx="16890890" cy="16823316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0" y="411580"/>
            <a:ext cx="3195640" cy="11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88" y="6150809"/>
            <a:ext cx="1593135" cy="365760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 userDrawn="1"/>
        </p:nvSpPr>
        <p:spPr>
          <a:xfrm rot="2700000">
            <a:off x="10820991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 rot="2700000">
            <a:off x="10813040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04429" y="6516569"/>
            <a:ext cx="600075" cy="232808"/>
          </a:xfrm>
        </p:spPr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88" y="6150809"/>
            <a:ext cx="1593135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 userDrawn="1"/>
        </p:nvSpPr>
        <p:spPr>
          <a:xfrm rot="2700000">
            <a:off x="10813040" y="-2196586"/>
            <a:ext cx="3503567" cy="3448780"/>
          </a:xfrm>
          <a:prstGeom prst="rect">
            <a:avLst/>
          </a:prstGeom>
          <a:solidFill>
            <a:srgbClr val="5C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04429" y="6516569"/>
            <a:ext cx="600075" cy="232808"/>
          </a:xfrm>
        </p:spPr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06" y="6147302"/>
            <a:ext cx="1697695" cy="5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2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571500" indent="-571500" algn="l" defTabSz="91440" rtl="0" eaLnBrk="1" latinLnBrk="0" hangingPunct="1">
        <a:lnSpc>
          <a:spcPct val="90000"/>
        </a:lnSpc>
        <a:spcBef>
          <a:spcPts val="100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36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kern="1200" baseline="0">
          <a:solidFill>
            <a:srgbClr val="21242C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0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8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600" kern="1200" baseline="0">
          <a:solidFill>
            <a:srgbClr val="21242C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4292" y="2831416"/>
            <a:ext cx="11276770" cy="686946"/>
          </a:xfrm>
        </p:spPr>
        <p:txBody>
          <a:bodyPr>
            <a:noAutofit/>
          </a:bodyPr>
          <a:lstStyle/>
          <a:p>
            <a:r>
              <a:rPr lang="bg-BG" sz="2800" b="1" dirty="0" smtClean="0"/>
              <a:t/>
            </a:r>
            <a:br>
              <a:rPr lang="bg-BG" sz="2800" b="1" dirty="0" smtClean="0"/>
            </a:br>
            <a:r>
              <a:rPr lang="bg-BG" sz="4000" b="1" dirty="0" smtClean="0"/>
              <a:t>"Академията на Телерик"</a:t>
            </a:r>
            <a:endParaRPr lang="en-US" sz="4000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4553" y="4013884"/>
            <a:ext cx="6150223" cy="496168"/>
          </a:xfrm>
        </p:spPr>
        <p:txBody>
          <a:bodyPr>
            <a:noAutofit/>
          </a:bodyPr>
          <a:lstStyle/>
          <a:p>
            <a:r>
              <a:rPr lang="ru-RU" i="1" dirty="0"/>
              <a:t>Отговорността на бизнеса </a:t>
            </a:r>
            <a:br>
              <a:rPr lang="ru-RU" i="1" dirty="0"/>
            </a:br>
            <a:r>
              <a:rPr lang="ru-RU" i="1" dirty="0"/>
              <a:t>към младото поколение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56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"/>
          <p:cNvSpPr/>
          <p:nvPr/>
        </p:nvSpPr>
        <p:spPr>
          <a:xfrm>
            <a:off x="228601" y="200025"/>
            <a:ext cx="4147456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800" dirty="0" smtClean="0">
                <a:solidFill>
                  <a:schemeClr val="bg1"/>
                </a:solidFill>
              </a:rPr>
              <a:t>9-12 </a:t>
            </a:r>
            <a:r>
              <a:rPr lang="bg-BG" sz="3600" dirty="0" smtClean="0">
                <a:solidFill>
                  <a:schemeClr val="bg1"/>
                </a:solidFill>
              </a:rPr>
              <a:t>клас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310242" y="183697"/>
            <a:ext cx="4371975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 smtClean="0">
                <a:solidFill>
                  <a:schemeClr val="bg1"/>
                </a:solidFill>
              </a:rPr>
              <a:t>Ежемесечни срещи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310242" y="183697"/>
            <a:ext cx="4371975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 smtClean="0">
                <a:solidFill>
                  <a:schemeClr val="bg1"/>
                </a:solidFill>
              </a:rPr>
              <a:t>Разнообразни технологии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23485" y="1583370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/>
              <a:t>Алго академия на Телерик 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3600" dirty="0" smtClean="0"/>
              <a:t>– </a:t>
            </a:r>
            <a:r>
              <a:rPr lang="bg-BG" sz="3600" i="1" dirty="0" smtClean="0"/>
              <a:t>основа за успешна подготовка</a:t>
            </a:r>
            <a:endParaRPr lang="en-US" sz="3600" i="1" dirty="0"/>
          </a:p>
        </p:txBody>
      </p:sp>
      <p:pic>
        <p:nvPicPr>
          <p:cNvPr id="1026" name="Picture 2" descr="C:\Users\stankova\Desktop\Kids_Algo_School_Photos\Algo_Academy_Photos\Telerik-Algo-Academy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27" y="3444210"/>
            <a:ext cx="5468838" cy="26403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599" y="314325"/>
            <a:ext cx="4371975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000" b="1" dirty="0">
                <a:solidFill>
                  <a:schemeClr val="bg1"/>
                </a:solidFill>
              </a:rPr>
              <a:t>2</a:t>
            </a:r>
            <a:r>
              <a:rPr lang="bg-BG" sz="8000" b="1" dirty="0" smtClean="0">
                <a:solidFill>
                  <a:schemeClr val="bg1"/>
                </a:solidFill>
              </a:rPr>
              <a:t>00</a:t>
            </a:r>
            <a:r>
              <a:rPr lang="bg-BG" sz="3600" dirty="0" smtClean="0">
                <a:solidFill>
                  <a:schemeClr val="bg1"/>
                </a:solidFill>
              </a:rPr>
              <a:t> участници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6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310242" y="183697"/>
            <a:ext cx="4371975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 smtClean="0">
                <a:solidFill>
                  <a:schemeClr val="bg1"/>
                </a:solidFill>
              </a:rPr>
              <a:t>Ежемесечни срещи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23485" y="1583370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/>
              <a:t>Софтуерна академия на Телерик </a:t>
            </a:r>
            <a:r>
              <a:rPr lang="bg-BG" sz="2800" dirty="0" smtClean="0"/>
              <a:t/>
            </a:r>
            <a:br>
              <a:rPr lang="bg-BG" sz="2800" dirty="0" smtClean="0"/>
            </a:br>
            <a:r>
              <a:rPr lang="bg-BG" sz="3600" dirty="0" smtClean="0"/>
              <a:t>– </a:t>
            </a:r>
            <a:r>
              <a:rPr lang="bg-BG" sz="3600" i="1" dirty="0" smtClean="0"/>
              <a:t>начален старт на успешна кариера</a:t>
            </a:r>
            <a:endParaRPr lang="en-US" sz="3600" i="1" dirty="0"/>
          </a:p>
        </p:txBody>
      </p:sp>
      <p:pic>
        <p:nvPicPr>
          <p:cNvPr id="2" name="Picture 2" descr="https://scontent-b-ams.xx.fbcdn.net/hphotos-ash3/t31.0-8/1268997_740889395937347_1057954300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8" y="3008143"/>
            <a:ext cx="7103641" cy="26307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598" y="314325"/>
            <a:ext cx="5528390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000" b="1" dirty="0" smtClean="0">
                <a:solidFill>
                  <a:schemeClr val="bg1"/>
                </a:solidFill>
              </a:rPr>
              <a:t>1000+</a:t>
            </a:r>
            <a:r>
              <a:rPr lang="bg-BG" sz="3600" dirty="0" smtClean="0">
                <a:solidFill>
                  <a:schemeClr val="bg1"/>
                </a:solidFill>
              </a:rPr>
              <a:t> участници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598" y="314325"/>
            <a:ext cx="5528390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000" b="1" dirty="0" smtClean="0">
                <a:solidFill>
                  <a:schemeClr val="bg1"/>
                </a:solidFill>
              </a:rPr>
              <a:t>20+</a:t>
            </a:r>
            <a:r>
              <a:rPr lang="bg-BG" sz="3600" dirty="0" smtClean="0">
                <a:solidFill>
                  <a:schemeClr val="bg1"/>
                </a:solidFill>
              </a:rPr>
              <a:t> курса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228598" y="211687"/>
            <a:ext cx="3932855" cy="684052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>
                <a:solidFill>
                  <a:schemeClr val="bg1"/>
                </a:solidFill>
              </a:rPr>
              <a:t>Работа в екип</a:t>
            </a:r>
            <a:endParaRPr lang="bg-BG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39305" y="1115206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5400" dirty="0" smtClean="0"/>
              <a:t>Движещата сила за иновации </a:t>
            </a:r>
            <a:br>
              <a:rPr lang="bg-BG" sz="5400" dirty="0" smtClean="0"/>
            </a:br>
            <a:r>
              <a:rPr lang="bg-BG" sz="3600" dirty="0" smtClean="0"/>
              <a:t>– </a:t>
            </a:r>
            <a:r>
              <a:rPr lang="bg-BG" sz="3600" i="1" dirty="0" smtClean="0"/>
              <a:t>софтуерната индустрия</a:t>
            </a:r>
            <a:endParaRPr lang="en-US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091991" y="2582876"/>
            <a:ext cx="5782935" cy="40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598" y="314324"/>
            <a:ext cx="4418047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>
                <a:solidFill>
                  <a:schemeClr val="bg1"/>
                </a:solidFill>
              </a:rPr>
              <a:t>Сертификати за най-добрите</a:t>
            </a:r>
            <a:endParaRPr lang="bg-BG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598" y="314324"/>
            <a:ext cx="3475655" cy="861334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>
                <a:solidFill>
                  <a:schemeClr val="bg1"/>
                </a:solidFill>
              </a:rPr>
              <a:t>Много труд</a:t>
            </a:r>
            <a:endParaRPr lang="bg-BG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121296" y="111966"/>
            <a:ext cx="4418047" cy="802433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>
                <a:solidFill>
                  <a:schemeClr val="bg1"/>
                </a:solidFill>
              </a:rPr>
              <a:t>... и забавление</a:t>
            </a:r>
            <a:endParaRPr lang="bg-BG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28921" y="2077810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/>
              <a:t>Дългосрочна инвестиция в бъдещето на младите хора</a:t>
            </a:r>
            <a:br>
              <a:rPr lang="bg-BG" sz="4800" dirty="0" smtClean="0"/>
            </a:br>
            <a:endParaRPr lang="en-US" sz="4800" dirty="0"/>
          </a:p>
        </p:txBody>
      </p:sp>
      <p:pic>
        <p:nvPicPr>
          <p:cNvPr id="3" name="Picture 2" descr="R:\Learning_Development\Academy_Initiatives\SVN\academy-shared\Telerik-Academy\Marketing-Academy\Telerik-Academy-Logo\Flying-Ninj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4190" y="2946618"/>
            <a:ext cx="827881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0219" y="811161"/>
            <a:ext cx="1164630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3200" i="1" dirty="0"/>
              <a:t>Развиват логическото си мислене и </a:t>
            </a:r>
            <a:r>
              <a:rPr lang="bg-BG" sz="3200" i="1" dirty="0" smtClean="0"/>
              <a:t>креативността </a:t>
            </a:r>
          </a:p>
          <a:p>
            <a:pPr lvl="0" algn="just"/>
            <a:endParaRPr lang="bg-BG" sz="3200" i="1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bg-BG" sz="3200" i="1" dirty="0"/>
              <a:t>Трупат опит и увереност да участват в национални състезания по </a:t>
            </a:r>
            <a:r>
              <a:rPr lang="bg-BG" sz="3200" i="1" dirty="0" smtClean="0"/>
              <a:t>информатика</a:t>
            </a:r>
          </a:p>
          <a:p>
            <a:pPr lvl="0"/>
            <a:endParaRPr lang="bg-BG" sz="3200" i="1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bg-BG" sz="3200" i="1" dirty="0"/>
              <a:t>Шампионите от национални и международни състезания биват приети в едни от най-престижните университети, както в България, така и в чужбина</a:t>
            </a:r>
            <a:r>
              <a:rPr lang="bg-BG" sz="3200" i="1" dirty="0" smtClean="0"/>
              <a:t>.</a:t>
            </a:r>
          </a:p>
          <a:p>
            <a:pPr lvl="0"/>
            <a:endParaRPr lang="bg-BG" sz="3200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3200" i="1" dirty="0" smtClean="0"/>
              <a:t>Стават по- организирани и приоритизират </a:t>
            </a:r>
            <a:r>
              <a:rPr lang="bg-BG" sz="3200" i="1" dirty="0"/>
              <a:t>по-добре задачите </a:t>
            </a:r>
            <a:r>
              <a:rPr lang="bg-BG" sz="3200" i="1" dirty="0" smtClean="0"/>
              <a:t>си</a:t>
            </a:r>
            <a:endParaRPr lang="bg-BG" sz="3200" i="1" dirty="0"/>
          </a:p>
        </p:txBody>
      </p:sp>
    </p:spTree>
    <p:extLst>
      <p:ext uri="{BB962C8B-B14F-4D97-AF65-F5344CB8AC3E}">
        <p14:creationId xmlns:p14="http://schemas.microsoft.com/office/powerpoint/2010/main" val="40969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5472" y="1202528"/>
            <a:ext cx="119265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bg-BG" sz="3200" i="1" dirty="0"/>
              <a:t>Сътрудничество между образователните институции и бизнеса </a:t>
            </a:r>
            <a:endParaRPr lang="bg-BG" sz="3200" i="1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bg-BG" sz="3200" i="1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bg-BG" sz="3200" i="1" dirty="0" smtClean="0"/>
              <a:t>Удвояване </a:t>
            </a:r>
            <a:r>
              <a:rPr lang="bg-BG" sz="3200" i="1" dirty="0"/>
              <a:t>броя на участниците в национални състезания и олимпиади </a:t>
            </a:r>
            <a:endParaRPr lang="bg-BG" sz="3200" i="1" dirty="0" smtClean="0"/>
          </a:p>
          <a:p>
            <a:pPr lvl="0"/>
            <a:endParaRPr lang="bg-BG" sz="3200" i="1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bg-BG" sz="3200" i="1" dirty="0" smtClean="0"/>
              <a:t>Възраждане </a:t>
            </a:r>
            <a:r>
              <a:rPr lang="bg-BG" sz="3200" i="1" dirty="0"/>
              <a:t>на </a:t>
            </a:r>
            <a:r>
              <a:rPr lang="bg-BG" sz="3200" i="1" dirty="0" smtClean="0"/>
              <a:t>школите </a:t>
            </a:r>
            <a:r>
              <a:rPr lang="bg-BG" sz="3200" i="1" dirty="0"/>
              <a:t>по информатика в големите български градове и създаване на </a:t>
            </a:r>
            <a:r>
              <a:rPr lang="bg-BG" sz="3200" i="1" dirty="0" smtClean="0"/>
              <a:t>нови</a:t>
            </a:r>
          </a:p>
          <a:p>
            <a:r>
              <a:rPr lang="bg-BG" sz="3200" b="1" i="1" dirty="0"/>
              <a:t> </a:t>
            </a:r>
            <a:endParaRPr lang="bg-BG" sz="3200" i="1" dirty="0"/>
          </a:p>
        </p:txBody>
      </p:sp>
    </p:spTree>
    <p:extLst>
      <p:ext uri="{BB962C8B-B14F-4D97-AF65-F5344CB8AC3E}">
        <p14:creationId xmlns:p14="http://schemas.microsoft.com/office/powerpoint/2010/main" val="36636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5472" y="1829171"/>
            <a:ext cx="11926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bg-BG" sz="3200" dirty="0"/>
              <a:t>Подготвяме децата за предизвикателствата на дигиталните технологии и новите </a:t>
            </a:r>
            <a:r>
              <a:rPr lang="bg-BG" sz="3200" dirty="0" smtClean="0"/>
              <a:t>професии</a:t>
            </a:r>
          </a:p>
          <a:p>
            <a:pPr lvl="0"/>
            <a:endParaRPr lang="bg-BG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bg-BG" sz="3200" dirty="0"/>
              <a:t>Получават фундаментални знания, които в бъдеще ще им помогнат да намерят професионална реализация</a:t>
            </a:r>
          </a:p>
          <a:p>
            <a:r>
              <a:rPr lang="bg-BG" sz="3200" b="1" dirty="0"/>
              <a:t> 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3521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1614" y="1460897"/>
            <a:ext cx="8872538" cy="548640"/>
          </a:xfrm>
        </p:spPr>
        <p:txBody>
          <a:bodyPr>
            <a:noAutofit/>
          </a:bodyPr>
          <a:lstStyle/>
          <a:p>
            <a:pPr algn="ctr"/>
            <a:r>
              <a:rPr lang="bg-BG" sz="5400" dirty="0"/>
              <a:t>Образованието </a:t>
            </a:r>
            <a:r>
              <a:rPr lang="bg-BG" sz="5400" dirty="0" smtClean="0"/>
              <a:t>и Бизнесът </a:t>
            </a:r>
            <a:r>
              <a:rPr lang="bg-BG" sz="4800" i="1" dirty="0" smtClean="0"/>
              <a:t>– ръка за ръка</a:t>
            </a:r>
            <a:endParaRPr lang="en-US" sz="4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95" y="2631874"/>
            <a:ext cx="4883276" cy="3800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15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1614" y="1460897"/>
            <a:ext cx="8872538" cy="548640"/>
          </a:xfrm>
        </p:spPr>
        <p:txBody>
          <a:bodyPr>
            <a:noAutofit/>
          </a:bodyPr>
          <a:lstStyle/>
          <a:p>
            <a:pPr algn="ctr"/>
            <a:r>
              <a:rPr lang="bg-BG" sz="5400" dirty="0"/>
              <a:t>Образованието </a:t>
            </a:r>
            <a:r>
              <a:rPr lang="bg-BG" sz="5400" dirty="0" smtClean="0"/>
              <a:t>и Бизнесът </a:t>
            </a:r>
            <a:r>
              <a:rPr lang="bg-BG" sz="4800" i="1" dirty="0" smtClean="0"/>
              <a:t>– ръка за ръка</a:t>
            </a:r>
            <a:endParaRPr lang="en-US" sz="4800" i="1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32063" y="3502932"/>
            <a:ext cx="11337925" cy="1801813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bg-BG" sz="4000" dirty="0"/>
              <a:t>Децата са нашето бъдеще. </a:t>
            </a:r>
            <a:r>
              <a:rPr lang="bg-BG" sz="4000" dirty="0" smtClean="0"/>
              <a:t>Те </a:t>
            </a:r>
            <a:r>
              <a:rPr lang="bg-BG" sz="4000" dirty="0"/>
              <a:t>са следващите лидери, които ще основават компании и ще се реализират на световната сцена. </a:t>
            </a:r>
            <a:endParaRPr lang="bg-BG" sz="4000" dirty="0" smtClean="0"/>
          </a:p>
          <a:p>
            <a:pPr lvl="0"/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21896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7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8"/>
          <a:stretch/>
        </p:blipFill>
        <p:spPr bwMode="auto">
          <a:xfrm>
            <a:off x="0" y="4129088"/>
            <a:ext cx="12192000" cy="2728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6720" y="504145"/>
            <a:ext cx="11338560" cy="1243012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bg-BG" sz="6000" dirty="0"/>
              <a:t>„Академията на Телерик“ 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4000" i="1" dirty="0" smtClean="0"/>
              <a:t>– </a:t>
            </a:r>
            <a:r>
              <a:rPr lang="bg-BG" sz="4000" i="1" dirty="0" smtClean="0"/>
              <a:t>Иновация в бизнеса и образованието</a:t>
            </a:r>
            <a:endParaRPr lang="en-US" sz="4000" i="1" dirty="0"/>
          </a:p>
        </p:txBody>
      </p:sp>
      <p:sp>
        <p:nvSpPr>
          <p:cNvPr id="6" name="Rectangular Callout 5"/>
          <p:cNvSpPr/>
          <p:nvPr/>
        </p:nvSpPr>
        <p:spPr>
          <a:xfrm>
            <a:off x="128589" y="2628900"/>
            <a:ext cx="2900362" cy="1385888"/>
          </a:xfrm>
          <a:prstGeom prst="wedgeRectCallout">
            <a:avLst/>
          </a:prstGeom>
          <a:solidFill>
            <a:schemeClr val="bg1"/>
          </a:solidFill>
          <a:ln>
            <a:solidFill>
              <a:srgbClr val="5C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b="1" dirty="0" smtClean="0">
                <a:solidFill>
                  <a:schemeClr val="tx1"/>
                </a:solidFill>
              </a:rPr>
              <a:t>12,000</a:t>
            </a:r>
            <a:r>
              <a:rPr lang="bg-BG" sz="6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bg-BG" sz="3200" b="1" dirty="0" smtClean="0">
                <a:solidFill>
                  <a:schemeClr val="tx1"/>
                </a:solidFill>
              </a:rPr>
              <a:t>студента</a:t>
            </a:r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200400" y="2628900"/>
            <a:ext cx="1914525" cy="1420415"/>
          </a:xfrm>
          <a:prstGeom prst="wedgeRectCallout">
            <a:avLst/>
          </a:prstGeom>
          <a:solidFill>
            <a:schemeClr val="bg1"/>
          </a:solidFill>
          <a:ln>
            <a:solidFill>
              <a:srgbClr val="5C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b="1" dirty="0" smtClean="0">
                <a:solidFill>
                  <a:schemeClr val="tx1"/>
                </a:solidFill>
              </a:rPr>
              <a:t>35</a:t>
            </a:r>
            <a:r>
              <a:rPr lang="bg-BG" sz="6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bg-BG" sz="3200" b="1" dirty="0" smtClean="0">
                <a:solidFill>
                  <a:schemeClr val="tx1"/>
                </a:solidFill>
              </a:rPr>
              <a:t>курса</a:t>
            </a:r>
            <a:endParaRPr lang="bg-BG" sz="1400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5272088" y="2640211"/>
            <a:ext cx="3390901" cy="1420415"/>
          </a:xfrm>
          <a:prstGeom prst="wedgeRectCallout">
            <a:avLst/>
          </a:prstGeom>
          <a:solidFill>
            <a:schemeClr val="bg1"/>
          </a:solidFill>
          <a:ln>
            <a:solidFill>
              <a:srgbClr val="5C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b="1" dirty="0" smtClean="0">
                <a:solidFill>
                  <a:schemeClr val="tx1"/>
                </a:solidFill>
              </a:rPr>
              <a:t>1,600</a:t>
            </a:r>
          </a:p>
          <a:p>
            <a:pPr algn="ctr"/>
            <a:r>
              <a:rPr lang="bg-BG" sz="3200" b="1" dirty="0" smtClean="0">
                <a:solidFill>
                  <a:schemeClr val="tx1"/>
                </a:solidFill>
              </a:rPr>
              <a:t>видео лекции</a:t>
            </a:r>
            <a:endParaRPr lang="bg-BG" sz="1400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8772525" y="2645571"/>
            <a:ext cx="3314700" cy="1420415"/>
          </a:xfrm>
          <a:prstGeom prst="wedgeRectCallout">
            <a:avLst/>
          </a:prstGeom>
          <a:solidFill>
            <a:schemeClr val="bg1"/>
          </a:solidFill>
          <a:ln>
            <a:solidFill>
              <a:srgbClr val="5C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b="1" dirty="0" smtClean="0">
                <a:solidFill>
                  <a:schemeClr val="tx1"/>
                </a:solidFill>
              </a:rPr>
              <a:t>1.4</a:t>
            </a:r>
            <a:r>
              <a:rPr lang="bg-BG" sz="6000" b="1" dirty="0" smtClean="0">
                <a:solidFill>
                  <a:schemeClr val="tx1"/>
                </a:solidFill>
              </a:rPr>
              <a:t> </a:t>
            </a:r>
            <a:r>
              <a:rPr lang="bg-BG" sz="3600" b="1" dirty="0" smtClean="0">
                <a:solidFill>
                  <a:schemeClr val="tx1"/>
                </a:solidFill>
              </a:rPr>
              <a:t>млн</a:t>
            </a:r>
          </a:p>
          <a:p>
            <a:pPr algn="ctr"/>
            <a:r>
              <a:rPr lang="bg-BG" sz="3200" b="1" dirty="0" smtClean="0">
                <a:solidFill>
                  <a:schemeClr val="tx1"/>
                </a:solidFill>
              </a:rPr>
              <a:t>гледания</a:t>
            </a:r>
            <a:endParaRPr lang="bg-BG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 idx="4294967295"/>
          </p:nvPr>
        </p:nvSpPr>
        <p:spPr>
          <a:xfrm>
            <a:off x="398762" y="1592352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/>
              <a:t>Детска Академия на Телерик </a:t>
            </a:r>
            <a:r>
              <a:rPr lang="bg-BG" sz="3600" dirty="0" smtClean="0"/>
              <a:t/>
            </a:r>
            <a:br>
              <a:rPr lang="bg-BG" sz="3600" dirty="0" smtClean="0"/>
            </a:br>
            <a:r>
              <a:rPr lang="bg-BG" sz="3600" dirty="0" smtClean="0"/>
              <a:t>– </a:t>
            </a:r>
            <a:r>
              <a:rPr lang="bg-BG" i="1" dirty="0" smtClean="0"/>
              <a:t>грижа за новото поколение</a:t>
            </a:r>
            <a:endParaRPr lang="en-US" i="1" dirty="0"/>
          </a:p>
        </p:txBody>
      </p:sp>
      <p:pic>
        <p:nvPicPr>
          <p:cNvPr id="4098" name="Picture 2" descr="R:\Learning_Development\Academy_Initiatives\Marketing\News-Releases\PR 2011 - 2012\Telerik Kids Academy\Kids Academy Sofia - March 2012\KidsAcademy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21345" r="8079" b="22222"/>
          <a:stretch/>
        </p:blipFill>
        <p:spPr bwMode="auto">
          <a:xfrm>
            <a:off x="2847151" y="3711920"/>
            <a:ext cx="6342116" cy="18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7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228602" y="4729163"/>
            <a:ext cx="4371974" cy="15430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800" b="1" dirty="0">
                <a:solidFill>
                  <a:schemeClr val="bg1"/>
                </a:solidFill>
              </a:rPr>
              <a:t>25</a:t>
            </a:r>
            <a:r>
              <a:rPr lang="bg-BG" sz="9600" b="1" dirty="0">
                <a:solidFill>
                  <a:schemeClr val="bg1"/>
                </a:solidFill>
              </a:rPr>
              <a:t> </a:t>
            </a:r>
            <a:r>
              <a:rPr lang="bg-BG" sz="3600" b="1" dirty="0">
                <a:solidFill>
                  <a:schemeClr val="bg1"/>
                </a:solidFill>
              </a:rPr>
              <a:t>центъра</a:t>
            </a:r>
            <a:endParaRPr lang="bg-B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601" y="200025"/>
            <a:ext cx="3700462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800" b="1" dirty="0">
                <a:solidFill>
                  <a:schemeClr val="bg1"/>
                </a:solidFill>
              </a:rPr>
              <a:t>18</a:t>
            </a:r>
            <a:r>
              <a:rPr lang="bg-BG" sz="3200" dirty="0">
                <a:solidFill>
                  <a:schemeClr val="bg1"/>
                </a:solidFill>
              </a:rPr>
              <a:t> </a:t>
            </a:r>
            <a:r>
              <a:rPr lang="bg-BG" sz="3600" dirty="0">
                <a:solidFill>
                  <a:schemeClr val="bg1"/>
                </a:solidFill>
              </a:rPr>
              <a:t>града</a:t>
            </a:r>
          </a:p>
        </p:txBody>
      </p:sp>
    </p:spTree>
    <p:extLst>
      <p:ext uri="{BB962C8B-B14F-4D97-AF65-F5344CB8AC3E}">
        <p14:creationId xmlns:p14="http://schemas.microsoft.com/office/powerpoint/2010/main" val="42039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ular Callout 10"/>
          <p:cNvSpPr/>
          <p:nvPr/>
        </p:nvSpPr>
        <p:spPr>
          <a:xfrm>
            <a:off x="228601" y="200025"/>
            <a:ext cx="3700462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800" b="1" dirty="0" smtClean="0">
                <a:solidFill>
                  <a:schemeClr val="bg1"/>
                </a:solidFill>
              </a:rPr>
              <a:t>800</a:t>
            </a:r>
            <a:r>
              <a:rPr lang="bg-BG" sz="3600" dirty="0">
                <a:solidFill>
                  <a:schemeClr val="bg1"/>
                </a:solidFill>
              </a:rPr>
              <a:t> </a:t>
            </a:r>
            <a:r>
              <a:rPr lang="bg-BG" sz="3600" dirty="0" smtClean="0">
                <a:solidFill>
                  <a:schemeClr val="bg1"/>
                </a:solidFill>
              </a:rPr>
              <a:t>деца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228601" y="200025"/>
            <a:ext cx="3543299" cy="1428751"/>
          </a:xfrm>
          <a:prstGeom prst="wedgeRectCallout">
            <a:avLst/>
          </a:prstGeom>
          <a:solidFill>
            <a:srgbClr val="5CE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8800" dirty="0" smtClean="0">
                <a:solidFill>
                  <a:schemeClr val="bg1"/>
                </a:solidFill>
              </a:rPr>
              <a:t>4</a:t>
            </a:r>
            <a:r>
              <a:rPr lang="bg-BG" sz="4000" dirty="0" smtClean="0">
                <a:solidFill>
                  <a:schemeClr val="bg1"/>
                </a:solidFill>
              </a:rPr>
              <a:t>–</a:t>
            </a:r>
            <a:r>
              <a:rPr lang="bg-BG" sz="8800" dirty="0" smtClean="0">
                <a:solidFill>
                  <a:schemeClr val="bg1"/>
                </a:solidFill>
              </a:rPr>
              <a:t>6 </a:t>
            </a:r>
            <a:r>
              <a:rPr lang="bg-BG" sz="3600" dirty="0" smtClean="0">
                <a:solidFill>
                  <a:schemeClr val="bg1"/>
                </a:solidFill>
              </a:rPr>
              <a:t>клас</a:t>
            </a:r>
            <a:endParaRPr lang="bg-B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50123" y="2000668"/>
            <a:ext cx="11338560" cy="548640"/>
          </a:xfrm>
        </p:spPr>
        <p:txBody>
          <a:bodyPr>
            <a:noAutofit/>
          </a:bodyPr>
          <a:lstStyle/>
          <a:p>
            <a:pPr algn="ctr"/>
            <a:r>
              <a:rPr lang="bg-BG" sz="4800" dirty="0" smtClean="0"/>
              <a:t>Училищна академия на Телерик </a:t>
            </a:r>
            <a:br>
              <a:rPr lang="bg-BG" sz="4800" dirty="0" smtClean="0"/>
            </a:br>
            <a:r>
              <a:rPr lang="bg-BG" sz="3600" dirty="0" smtClean="0"/>
              <a:t>– </a:t>
            </a:r>
            <a:r>
              <a:rPr lang="bg-BG" sz="3600" i="1" dirty="0" smtClean="0"/>
              <a:t>основа за успешна реализация</a:t>
            </a:r>
            <a:endParaRPr lang="en-US" sz="3600" i="1" dirty="0"/>
          </a:p>
        </p:txBody>
      </p:sp>
      <p:pic>
        <p:nvPicPr>
          <p:cNvPr id="3075" name="Picture 3" descr="R:\Learning_Development\Academy_Initiatives\School_Academy\School-Academy-Logo\png\TelerikSchoolAcademy-logo-b&amp;w-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5" y="4431796"/>
            <a:ext cx="5263507" cy="21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10269</TotalTime>
  <Words>542</Words>
  <Application>Microsoft Office PowerPoint</Application>
  <PresentationFormat>Custom</PresentationFormat>
  <Paragraphs>109</Paragraphs>
  <Slides>29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Telerik</vt:lpstr>
      <vt:lpstr> "Академията на Телерик"</vt:lpstr>
      <vt:lpstr>Движещата сила за иновации  – софтуерната индустрия</vt:lpstr>
      <vt:lpstr>„Академията на Телерик“  – Иновация в бизнеса и образованието</vt:lpstr>
      <vt:lpstr>Детска Академия на Телерик  – грижа за новото поколение</vt:lpstr>
      <vt:lpstr>PowerPoint Presentation</vt:lpstr>
      <vt:lpstr>PowerPoint Presentation</vt:lpstr>
      <vt:lpstr>PowerPoint Presentation</vt:lpstr>
      <vt:lpstr>PowerPoint Presentation</vt:lpstr>
      <vt:lpstr>Училищна академия на Телерик  – основа за успешна реализация</vt:lpstr>
      <vt:lpstr>PowerPoint Presentation</vt:lpstr>
      <vt:lpstr>PowerPoint Presentation</vt:lpstr>
      <vt:lpstr>PowerPoint Presentation</vt:lpstr>
      <vt:lpstr>Алго академия на Телерик  – основа за успешна подготовка</vt:lpstr>
      <vt:lpstr>PowerPoint Presentation</vt:lpstr>
      <vt:lpstr>PowerPoint Presentation</vt:lpstr>
      <vt:lpstr>Софтуерна академия на Телерик  – начален старт на успешна кариера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Дългосрочна инвестиция в бъдещето на младите хора </vt:lpstr>
      <vt:lpstr>PowerPoint Presentation</vt:lpstr>
      <vt:lpstr>PowerPoint Presentation</vt:lpstr>
      <vt:lpstr>PowerPoint Presentation</vt:lpstr>
      <vt:lpstr>Образованието и Бизнесът – ръка за ръка</vt:lpstr>
      <vt:lpstr>Образованието и Бизнесът – ръка за ръка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Ivaylo Kenov</cp:lastModifiedBy>
  <cp:revision>241</cp:revision>
  <dcterms:created xsi:type="dcterms:W3CDTF">2013-04-11T08:37:24Z</dcterms:created>
  <dcterms:modified xsi:type="dcterms:W3CDTF">2014-05-08T09:29:49Z</dcterms:modified>
</cp:coreProperties>
</file>